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8"/>
  </p:notesMasterIdLst>
  <p:sldIdLst>
    <p:sldId id="256" r:id="rId5"/>
    <p:sldId id="279" r:id="rId6"/>
    <p:sldId id="268" r:id="rId7"/>
    <p:sldId id="269" r:id="rId8"/>
    <p:sldId id="278" r:id="rId9"/>
    <p:sldId id="283" r:id="rId10"/>
    <p:sldId id="285" r:id="rId11"/>
    <p:sldId id="277" r:id="rId12"/>
    <p:sldId id="281" r:id="rId13"/>
    <p:sldId id="280" r:id="rId14"/>
    <p:sldId id="282" r:id="rId15"/>
    <p:sldId id="284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0" autoAdjust="0"/>
    <p:restoredTop sz="94643" autoAdjust="0"/>
  </p:normalViewPr>
  <p:slideViewPr>
    <p:cSldViewPr snapToGrid="0">
      <p:cViewPr varScale="1">
        <p:scale>
          <a:sx n="93" d="100"/>
          <a:sy n="93" d="100"/>
        </p:scale>
        <p:origin x="33" y="7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138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E406A-7CA9-4658-ACB2-73C9313A9AC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8F2E7-981E-427C-8411-B710CC5886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5C058-F7CD-4E7E-98E2-FDF506847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F33F2-C19E-43D6-98F7-48BC3E0C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0E0C-5494-4011-8A0B-D9AC15E5CD5A}" type="datetimeFigureOut">
              <a:rPr lang="en-GB" smtClean="0"/>
              <a:pPr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845E6-28C3-4568-8849-5F74CD777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D75F6-9387-4908-A211-751A4DD4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E43C-BFF4-401F-8A57-4DE3592827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391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4F2A-737A-4A53-B17A-2C057675F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147A94-CEFF-416E-ABF3-E246DA643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0BCC3-FBCB-499B-BB00-5FB72880E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0E0C-5494-4011-8A0B-D9AC15E5CD5A}" type="datetimeFigureOut">
              <a:rPr lang="en-GB" smtClean="0"/>
              <a:pPr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7BB9C-2BF1-4C85-9D9B-3D532863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AAFA2-24F3-490F-89D6-9BEBF4BD6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E43C-BFF4-401F-8A57-4DE3592827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098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09418E-7343-4BE5-BB75-E56F9F98C0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83E355-EEE5-4155-8A57-7F838B876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9D5D3-7B25-4646-A926-38DC058B9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0E0C-5494-4011-8A0B-D9AC15E5CD5A}" type="datetimeFigureOut">
              <a:rPr lang="en-GB" smtClean="0"/>
              <a:pPr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E878E-1CBA-4DDE-B787-AC4C0DBD6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3BD3A-C1B6-4BB4-BD66-2E18A9E2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E43C-BFF4-401F-8A57-4DE3592827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600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0EA-A025-4698-90DF-2D34BC456F2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CB4F-4015-40B1-8F5F-C09541C47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0EA-A025-4698-90DF-2D34BC456F2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CB4F-4015-40B1-8F5F-C09541C47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0EA-A025-4698-90DF-2D34BC456F2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CB4F-4015-40B1-8F5F-C09541C47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0EA-A025-4698-90DF-2D34BC456F2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CB4F-4015-40B1-8F5F-C09541C47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0EA-A025-4698-90DF-2D34BC456F2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CB4F-4015-40B1-8F5F-C09541C47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0EA-A025-4698-90DF-2D34BC456F2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CB4F-4015-40B1-8F5F-C09541C47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0EA-A025-4698-90DF-2D34BC456F2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CB4F-4015-40B1-8F5F-C09541C47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0EA-A025-4698-90DF-2D34BC456F2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CB4F-4015-40B1-8F5F-C09541C47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246C-F7D2-4688-8738-DE665E62F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9DA90-F299-4FB2-A3A6-42BBE9B18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00F17-7196-48A4-A523-02A323B09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0E0C-5494-4011-8A0B-D9AC15E5CD5A}" type="datetimeFigureOut">
              <a:rPr lang="en-GB" smtClean="0"/>
              <a:pPr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14ADC-959C-42D7-84B8-C1BEF896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B4432-066F-4AB2-8E70-3392DD885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E43C-BFF4-401F-8A57-4DE3592827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956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0EA-A025-4698-90DF-2D34BC456F2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CB4F-4015-40B1-8F5F-C09541C47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0EA-A025-4698-90DF-2D34BC456F2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CB4F-4015-40B1-8F5F-C09541C47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0EA-A025-4698-90DF-2D34BC456F2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CB4F-4015-40B1-8F5F-C09541C47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D0BE-8E8D-4360-99EE-4E5D8F4A4A3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8EC0-4F01-4439-8FCB-146CAFB7C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D0BE-8E8D-4360-99EE-4E5D8F4A4A3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8EC0-4F01-4439-8FCB-146CAFB7C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D0BE-8E8D-4360-99EE-4E5D8F4A4A3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8EC0-4F01-4439-8FCB-146CAFB7C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D0BE-8E8D-4360-99EE-4E5D8F4A4A3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8EC0-4F01-4439-8FCB-146CAFB7C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D0BE-8E8D-4360-99EE-4E5D8F4A4A3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8EC0-4F01-4439-8FCB-146CAFB7C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D0BE-8E8D-4360-99EE-4E5D8F4A4A3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8EC0-4F01-4439-8FCB-146CAFB7C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D0BE-8E8D-4360-99EE-4E5D8F4A4A3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8EC0-4F01-4439-8FCB-146CAFB7C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BBCE1-9C1C-43F2-B3C1-F3C2DD00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E0DF6-B9FD-4409-B569-463D3F349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BCFC9-5B81-4B93-9FBB-A34377B61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0E0C-5494-4011-8A0B-D9AC15E5CD5A}" type="datetimeFigureOut">
              <a:rPr lang="en-GB" smtClean="0"/>
              <a:pPr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94FF2-2280-4EB2-A300-3F12A0D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6EDD3-C22E-4718-B10C-F9D02138D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E43C-BFF4-401F-8A57-4DE3592827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924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D0BE-8E8D-4360-99EE-4E5D8F4A4A3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8EC0-4F01-4439-8FCB-146CAFB7C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D0BE-8E8D-4360-99EE-4E5D8F4A4A3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8EC0-4F01-4439-8FCB-146CAFB7C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D0BE-8E8D-4360-99EE-4E5D8F4A4A3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8EC0-4F01-4439-8FCB-146CAFB7C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D0BE-8E8D-4360-99EE-4E5D8F4A4A3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8EC0-4F01-4439-8FCB-146CAFB7C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75C2-65EB-40CC-AC7A-5B1DBDB0FAB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4C3B6-79A6-49FE-AB4B-8E986C547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75C2-65EB-40CC-AC7A-5B1DBDB0FAB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4C3B6-79A6-49FE-AB4B-8E986C547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75C2-65EB-40CC-AC7A-5B1DBDB0FAB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4C3B6-79A6-49FE-AB4B-8E986C547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75C2-65EB-40CC-AC7A-5B1DBDB0FAB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4C3B6-79A6-49FE-AB4B-8E986C547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75C2-65EB-40CC-AC7A-5B1DBDB0FAB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4C3B6-79A6-49FE-AB4B-8E986C547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75C2-65EB-40CC-AC7A-5B1DBDB0FAB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4C3B6-79A6-49FE-AB4B-8E986C547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F0B7D-43A0-4C17-AF6F-0DCC23DBE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0C423-0F89-47A1-BC0F-8253A78CF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7ACFB8-69C3-49F9-8BB7-052D17A94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05D6-D3E6-421A-9D01-007D5B00A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0E0C-5494-4011-8A0B-D9AC15E5CD5A}" type="datetimeFigureOut">
              <a:rPr lang="en-GB" smtClean="0"/>
              <a:pPr/>
              <a:t>22/01/2026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D2FDC-FC0B-4D69-8E24-8BCEA107B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020DE3-F8F4-446C-99E7-832B155E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E43C-BFF4-401F-8A57-4DE3592827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545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75C2-65EB-40CC-AC7A-5B1DBDB0FAB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4C3B6-79A6-49FE-AB4B-8E986C547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75C2-65EB-40CC-AC7A-5B1DBDB0FAB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4C3B6-79A6-49FE-AB4B-8E986C547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75C2-65EB-40CC-AC7A-5B1DBDB0FAB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4C3B6-79A6-49FE-AB4B-8E986C547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75C2-65EB-40CC-AC7A-5B1DBDB0FAB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4C3B6-79A6-49FE-AB4B-8E986C547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75C2-65EB-40CC-AC7A-5B1DBDB0FAB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4C3B6-79A6-49FE-AB4B-8E986C547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85AE-A043-41BE-AF8A-F53EB7C9D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C09AF-BA39-4DCD-82B7-C5251C8DD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F6799-5EFC-4B5E-B2B1-0108D1461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CF0984-96D1-4869-A3F5-DFECC015B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1C6121-8DA4-4ABF-A5A0-00C3D6BB1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3F51CF-4137-4188-BC75-6A6F99312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0E0C-5494-4011-8A0B-D9AC15E5CD5A}" type="datetimeFigureOut">
              <a:rPr lang="en-GB" smtClean="0"/>
              <a:pPr/>
              <a:t>22/01/2026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15B1D4-C147-45A1-8988-BC97F8A14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CA88D-0488-4D77-8BBD-CB2CE9A8C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E43C-BFF4-401F-8A57-4DE3592827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91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D68E2-CE28-447A-A2FF-0FA422997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1DA7C2-0340-4E52-8705-14940C7E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0E0C-5494-4011-8A0B-D9AC15E5CD5A}" type="datetimeFigureOut">
              <a:rPr lang="en-GB" smtClean="0"/>
              <a:pPr/>
              <a:t>22/01/2026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B9FA2E-DF36-4415-8875-8EF2EC441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870103-9D6A-4C28-9901-8329F6E0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E43C-BFF4-401F-8A57-4DE3592827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764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A919C-07F8-4431-9EED-034DD742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0E0C-5494-4011-8A0B-D9AC15E5CD5A}" type="datetimeFigureOut">
              <a:rPr lang="en-GB" smtClean="0"/>
              <a:pPr/>
              <a:t>22/01/2026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15FC21-5B95-42C6-B230-69547FBD2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E2D8B-59C5-478B-AB1B-1B1AFFCB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E43C-BFF4-401F-8A57-4DE3592827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203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71EAA-F4AE-437E-ACB5-7974A16F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F3CFC-6C14-4731-ACA1-E7AFA8EBF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56E7E-7D92-4230-B737-8AE687382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EABA05-ADED-4987-B44A-2F1C13C2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0E0C-5494-4011-8A0B-D9AC15E5CD5A}" type="datetimeFigureOut">
              <a:rPr lang="en-GB" smtClean="0"/>
              <a:pPr/>
              <a:t>22/01/2026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99BB6-5F0A-4855-8433-F0B49F331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8DD7D0-8005-4237-A14C-E7816532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E43C-BFF4-401F-8A57-4DE3592827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44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FBA84-4989-47E4-A12F-8D4C7B4E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715D74-E70D-4F4C-A73A-3F6E553BF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92BB7-3E69-46DE-BED4-DA3DEB82B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DDFDC-DF3A-4236-8C7A-92C19D21E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0E0C-5494-4011-8A0B-D9AC15E5CD5A}" type="datetimeFigureOut">
              <a:rPr lang="en-GB" smtClean="0"/>
              <a:pPr/>
              <a:t>22/01/2026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57829-0629-4A4C-AFFF-E1FE4AD6F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2883F-CF31-4504-B532-E68AF99CF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E43C-BFF4-401F-8A57-4DE3592827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79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527F3F-B72E-44FD-84F9-0A2B9422E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B9248-76C9-4F95-B294-E01EB5FBA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841C5-DAB9-480F-87CA-89F62C893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D0E0C-5494-4011-8A0B-D9AC15E5CD5A}" type="datetimeFigureOut">
              <a:rPr lang="en-GB" smtClean="0"/>
              <a:pPr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E28CC-83DD-4819-9D32-B92915584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1A329-6DC3-4871-9070-95FDF9569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AE43C-BFF4-401F-8A57-4DE3592827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11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A80EA-A025-4698-90DF-2D34BC456F2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3CB4F-4015-40B1-8F5F-C09541C47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3D0BE-8E8D-4360-99EE-4E5D8F4A4A3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98EC0-4F01-4439-8FCB-146CAFB7C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575C2-65EB-40CC-AC7A-5B1DBDB0FAB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4C3B6-79A6-49FE-AB4B-8E986C547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mb.ro/en/study-programmes/" TargetMode="External"/><Relationship Id="rId2" Type="http://schemas.openxmlformats.org/officeDocument/2006/relationships/hyperlink" Target="mailto:angela.sindeli@unmb.ro" TargetMode="Externa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mb.ro/en/campus/the-student-hall-of-residence/" TargetMode="External"/><Relationship Id="rId2" Type="http://schemas.openxmlformats.org/officeDocument/2006/relationships/hyperlink" Target="https://www.unmb.ro/en/study-programmes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jpg"/><Relationship Id="rId5" Type="http://schemas.openxmlformats.org/officeDocument/2006/relationships/hyperlink" Target="https://www.unmb.ro/en/international/erasmus/" TargetMode="External"/><Relationship Id="rId4" Type="http://schemas.openxmlformats.org/officeDocument/2006/relationships/hyperlink" Target="https://www.unmb.ro/en/campus/restauran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angela.sindeli@unmb.ro" TargetMode="External"/><Relationship Id="rId3" Type="http://schemas.openxmlformats.org/officeDocument/2006/relationships/image" Target="../media/image13.svg"/><Relationship Id="rId7" Type="http://schemas.openxmlformats.org/officeDocument/2006/relationships/hyperlink" Target="http://www.intune-alliance.eu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nmb.ro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unmb.ro/en/campus/virtual-tour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wer point prezentacija in.tune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14"/>
            <a:ext cx="12191998" cy="6860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D5EEF2-5807-46DD-9ACC-80F7A1846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1"/>
            <a:ext cx="9034732" cy="2672861"/>
          </a:xfrm>
        </p:spPr>
        <p:txBody>
          <a:bodyPr>
            <a:normAutofit/>
          </a:bodyPr>
          <a:lstStyle/>
          <a:p>
            <a:r>
              <a:rPr lang="en-GB" sz="6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UNMB – Virtual Open Day fo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Incoming Students</a:t>
            </a:r>
            <a:endParaRPr lang="en-GB" b="1" spc="3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957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5F9CBD-3CFC-CF0F-CE66-AA492A686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6D5F9-CFBA-E707-3425-BA05D6EED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to apply for an ERASMUS+ study place?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45518-50EA-71E2-69CD-076FD8808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437" y="2414427"/>
            <a:ext cx="6680490" cy="42278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b="1" dirty="0"/>
              <a:t>Step 1. </a:t>
            </a:r>
            <a:r>
              <a:rPr lang="en-US" sz="1800" dirty="0"/>
              <a:t>Contact your ERASMUS + office and express your interest in taking an ERASMUS + mobility for checking out the inner procedures of your institution.</a:t>
            </a:r>
          </a:p>
          <a:p>
            <a:r>
              <a:rPr lang="en-US" sz="1800" dirty="0"/>
              <a:t>We accept all the applications </a:t>
            </a:r>
            <a:r>
              <a:rPr lang="en-US" sz="1800" b="1" dirty="0"/>
              <a:t>via EWP/Dashboard</a:t>
            </a:r>
            <a:r>
              <a:rPr lang="en-US" sz="1800" dirty="0"/>
              <a:t>. </a:t>
            </a:r>
          </a:p>
          <a:p>
            <a:r>
              <a:rPr lang="en-US" sz="1800" b="1" dirty="0"/>
              <a:t>Step 2. Student Application Folder</a:t>
            </a:r>
            <a:r>
              <a:rPr lang="en-US" sz="1800" dirty="0"/>
              <a:t> including: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Student Application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/>
              <a:t>Europass</a:t>
            </a:r>
            <a:r>
              <a:rPr lang="en-US" sz="1800" dirty="0"/>
              <a:t> CV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Recommendation letter(s)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Transcript of records (of previous studies)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Demo link (YouTube, VIMEO, etc.) for singers, instrumentalists and conductors, and a portfolio of works – for composers and musicologists.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F11A86-4E62-D189-104C-707EB3E523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04882" y="987425"/>
            <a:ext cx="4150505" cy="4873625"/>
          </a:xfrm>
        </p:spPr>
        <p:txBody>
          <a:bodyPr>
            <a:normAutofit fontScale="70000" lnSpcReduction="20000"/>
          </a:bodyPr>
          <a:lstStyle/>
          <a:p>
            <a:endParaRPr lang="en-US" sz="2000" b="1" dirty="0"/>
          </a:p>
          <a:p>
            <a:r>
              <a:rPr lang="en-US" sz="2400" b="1" dirty="0"/>
              <a:t>Step 3</a:t>
            </a:r>
            <a:r>
              <a:rPr lang="en-US" sz="2400" dirty="0"/>
              <a:t>. Send the folder together with all your potential inquiries to the following email address </a:t>
            </a:r>
            <a:r>
              <a:rPr lang="en-US" sz="2400" dirty="0">
                <a:hlinkClick r:id="rId2"/>
              </a:rPr>
              <a:t>angela.sindeli@unmb.ro</a:t>
            </a:r>
            <a:r>
              <a:rPr lang="en-US" sz="2400" dirty="0"/>
              <a:t> </a:t>
            </a:r>
          </a:p>
          <a:p>
            <a:r>
              <a:rPr lang="en-US" sz="2400" b="1" dirty="0"/>
              <a:t>Step 4. Follow the deadline: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May 1st</a:t>
            </a:r>
            <a:r>
              <a:rPr lang="en-US" sz="2400" dirty="0"/>
              <a:t> (for winter semester)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November 1st</a:t>
            </a:r>
            <a:r>
              <a:rPr lang="en-US" sz="2400" dirty="0"/>
              <a:t> (for the summer semester)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600" b="1" dirty="0"/>
              <a:t>Step 5. Application results </a:t>
            </a:r>
            <a:r>
              <a:rPr lang="en-US" sz="2600" dirty="0"/>
              <a:t>will be communicated via email in </a:t>
            </a:r>
            <a:r>
              <a:rPr lang="en-US" sz="2600" b="1" dirty="0"/>
              <a:t>max.1 month</a:t>
            </a:r>
            <a:r>
              <a:rPr lang="en-US" sz="2600" dirty="0"/>
              <a:t> from the moment of receiving the complete application</a:t>
            </a:r>
          </a:p>
          <a:p>
            <a:r>
              <a:rPr lang="en-US" sz="2600" b="1" dirty="0"/>
              <a:t>Step 6</a:t>
            </a:r>
            <a:r>
              <a:rPr lang="en-US" sz="2600" dirty="0"/>
              <a:t>. </a:t>
            </a:r>
            <a:r>
              <a:rPr lang="en-US" sz="2600" b="1" dirty="0"/>
              <a:t>Confirmation</a:t>
            </a:r>
            <a:r>
              <a:rPr lang="en-US" sz="2600" dirty="0"/>
              <a:t> – acceptance of the study place</a:t>
            </a:r>
          </a:p>
          <a:p>
            <a:r>
              <a:rPr lang="en-US" sz="2600" b="1" dirty="0"/>
              <a:t>Step 7. Learning Agreement </a:t>
            </a:r>
            <a:r>
              <a:rPr lang="en-US" sz="2600" dirty="0"/>
              <a:t>- please check </a:t>
            </a:r>
            <a:r>
              <a:rPr lang="en-US" sz="2600" dirty="0">
                <a:hlinkClick r:id="rId3"/>
              </a:rPr>
              <a:t>the following link</a:t>
            </a:r>
            <a:r>
              <a:rPr lang="en-US" sz="2600" dirty="0"/>
              <a:t> for more details regarding the list of disciplines, corresponding to each study level.</a:t>
            </a:r>
          </a:p>
        </p:txBody>
      </p:sp>
    </p:spTree>
    <p:extLst>
      <p:ext uri="{BB962C8B-B14F-4D97-AF65-F5344CB8AC3E}">
        <p14:creationId xmlns:p14="http://schemas.microsoft.com/office/powerpoint/2010/main" val="1378719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8C3A1C-4ED3-551E-9AF9-8620C572F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63BEC2-1C34-86C2-9236-2CDCB12F0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120" y="922644"/>
            <a:ext cx="6513451" cy="11695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/>
              <a:t>Check more about…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2B395-8059-FAFC-F3F8-6F5547AF4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715" y="2409290"/>
            <a:ext cx="5040285" cy="3731308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Study programs </a:t>
            </a:r>
            <a:r>
              <a:rPr lang="en-US" sz="2000" dirty="0">
                <a:hlinkClick r:id="rId2"/>
              </a:rPr>
              <a:t>https://www.unmb.ro/en/study-programmes/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Students’ housing </a:t>
            </a:r>
            <a:r>
              <a:rPr lang="en-US" sz="2000" dirty="0">
                <a:hlinkClick r:id="rId3"/>
              </a:rPr>
              <a:t>https://www.unmb.ro/en/campus/the-student-hall-of-residence/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Students’ canteen </a:t>
            </a:r>
            <a:r>
              <a:rPr lang="en-US" sz="2000" dirty="0">
                <a:hlinkClick r:id="rId4"/>
              </a:rPr>
              <a:t>https://www.unmb.ro/en/campus/restaurant/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Welcome week </a:t>
            </a:r>
            <a:r>
              <a:rPr lang="en-US" sz="2000" dirty="0">
                <a:hlinkClick r:id="rId5"/>
              </a:rPr>
              <a:t>https://www.unmb.ro/en/international/erasmus/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Ask for a buddy to help you find your way in the UNMB community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651A633-695C-A0DA-09A0-364C5CCCAD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5" r="1" b="8197"/>
          <a:stretch>
            <a:fillRect/>
          </a:stretch>
        </p:blipFill>
        <p:spPr>
          <a:xfrm>
            <a:off x="6747165" y="2290797"/>
            <a:ext cx="4389120" cy="251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01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97E3DF-3F9B-132B-A332-8257A0922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676F7F-7771-83E2-6091-1AE5E5180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Students’ impressions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590CD-D3EB-E75E-E7F3-8FFA4C98A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7497" y="4685288"/>
            <a:ext cx="3124151" cy="103578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1800" dirty="0"/>
              <a:t>Isidora’s short interview before the ERASMUS+ concert</a:t>
            </a:r>
          </a:p>
          <a:p>
            <a:r>
              <a:rPr lang="en-US" sz="1800" b="1" dirty="0"/>
              <a:t>Isidora Vlašić – incoming students from UAB</a:t>
            </a:r>
            <a:endParaRPr lang="en-US" sz="1800" dirty="0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descr="copy_F37A38CF-2418-4759-87EC-0D206895E117">
            <a:hlinkClick r:id="" action="ppaction://media"/>
            <a:extLst>
              <a:ext uri="{FF2B5EF4-FFF2-40B4-BE49-F238E27FC236}">
                <a16:creationId xmlns:a16="http://schemas.microsoft.com/office/drawing/2014/main" id="{C675DE6C-7738-47F2-9649-1AA7F2CDED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046" y="972235"/>
            <a:ext cx="2839349" cy="5047735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B6B212F-34F4-7852-712C-5424833A91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5" r="1" b="8197"/>
          <a:stretch>
            <a:fillRect/>
          </a:stretch>
        </p:blipFill>
        <p:spPr>
          <a:xfrm>
            <a:off x="7812357" y="2526742"/>
            <a:ext cx="3383280" cy="193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7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8C8D9-0088-4FFE-B4C6-453FB5A7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91" y="282540"/>
            <a:ext cx="10512503" cy="1181247"/>
          </a:xfrm>
        </p:spPr>
        <p:txBody>
          <a:bodyPr>
            <a:normAutofit/>
          </a:bodyPr>
          <a:lstStyle/>
          <a:p>
            <a:pPr algn="l"/>
            <a:br>
              <a:rPr lang="en-GB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</a:br>
            <a:r>
              <a:rPr lang="en-GB" sz="320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Segoe UI" panose="020B0502040204020203" pitchFamily="34" charset="0"/>
              </a:rPr>
              <a:t>Let’s stay in touch</a:t>
            </a:r>
            <a:endParaRPr lang="en-GB" b="1" dirty="0">
              <a:solidFill>
                <a:srgbClr val="FF33CC"/>
              </a:solidFill>
              <a:latin typeface="Myriad Pro"/>
            </a:endParaRPr>
          </a:p>
        </p:txBody>
      </p:sp>
      <p:pic>
        <p:nvPicPr>
          <p:cNvPr id="6" name="Graphic 5" descr="Email with solid fill">
            <a:extLst>
              <a:ext uri="{FF2B5EF4-FFF2-40B4-BE49-F238E27FC236}">
                <a16:creationId xmlns:a16="http://schemas.microsoft.com/office/drawing/2014/main" id="{674EC9EC-0AF1-54B6-A5E7-55F516680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9686" y="3429000"/>
            <a:ext cx="1006587" cy="1006587"/>
          </a:xfrm>
          <a:prstGeom prst="rect">
            <a:avLst/>
          </a:prstGeom>
        </p:spPr>
      </p:pic>
      <p:pic>
        <p:nvPicPr>
          <p:cNvPr id="8" name="Graphic 7" descr="Internet with solid fill">
            <a:extLst>
              <a:ext uri="{FF2B5EF4-FFF2-40B4-BE49-F238E27FC236}">
                <a16:creationId xmlns:a16="http://schemas.microsoft.com/office/drawing/2014/main" id="{1D4ED6DF-CBAA-C417-E5C9-BE59F92C9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67" y="2461741"/>
            <a:ext cx="1206413" cy="120641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66A70F-21E9-E2E5-D428-9445EBBC7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436" y="2172985"/>
            <a:ext cx="10593512" cy="2799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more information, please check:</a:t>
            </a:r>
          </a:p>
          <a:p>
            <a:pPr marL="0" indent="0">
              <a:buNone/>
            </a:pPr>
            <a:r>
              <a:rPr lang="en-US" sz="24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UNMB’s</a:t>
            </a:r>
            <a:r>
              <a:rPr lang="en-US" sz="2400" b="1" dirty="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 </a:t>
            </a:r>
            <a:r>
              <a:rPr lang="en-US" sz="2400" b="1" dirty="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www.unmb.ro</a:t>
            </a:r>
            <a:r>
              <a:rPr lang="en-US" sz="2400" b="1" dirty="0"/>
              <a:t> </a:t>
            </a:r>
          </a:p>
          <a:p>
            <a:pPr marL="0" indent="0">
              <a:buNone/>
            </a:pPr>
            <a:r>
              <a:rPr lang="en-US" sz="2400" b="1" dirty="0"/>
              <a:t>INTUNE Alliance’s website – </a:t>
            </a:r>
            <a:r>
              <a:rPr lang="en-US" sz="2400" b="1" dirty="0">
                <a:hlinkClick r:id="rId7"/>
              </a:rPr>
              <a:t>www.intune-alliance.eu</a:t>
            </a:r>
            <a:r>
              <a:rPr lang="en-US" sz="2400" b="1" dirty="0"/>
              <a:t> 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 	</a:t>
            </a:r>
          </a:p>
          <a:p>
            <a:pPr marL="0" indent="0">
              <a:buNone/>
            </a:pPr>
            <a:r>
              <a:rPr lang="en-US" sz="2400" b="1" dirty="0"/>
              <a:t>For any inquiries, please reach out to </a:t>
            </a:r>
            <a:r>
              <a:rPr lang="en-US" sz="2400" b="1" dirty="0">
                <a:hlinkClick r:id="rId8"/>
              </a:rPr>
              <a:t>angela.sindeli@unmb.ro</a:t>
            </a:r>
            <a:r>
              <a:rPr lang="en-US" sz="2400" b="1" dirty="0"/>
              <a:t> </a:t>
            </a:r>
          </a:p>
          <a:p>
            <a:pPr marL="0" indent="0">
              <a:buNone/>
            </a:pPr>
            <a:endParaRPr lang="ro-RO" sz="2400" b="1" dirty="0"/>
          </a:p>
        </p:txBody>
      </p:sp>
    </p:spTree>
    <p:extLst>
      <p:ext uri="{BB962C8B-B14F-4D97-AF65-F5344CB8AC3E}">
        <p14:creationId xmlns:p14="http://schemas.microsoft.com/office/powerpoint/2010/main" val="1555799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C5736E-8992-00CE-85D5-9770339E6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BFA70-8FBB-DFD2-F7D5-15E48F22D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Content</a:t>
            </a:r>
          </a:p>
        </p:txBody>
      </p:sp>
      <p:sp>
        <p:nvSpPr>
          <p:cNvPr id="3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ED29A-F924-4FA7-2DE0-58BA500D0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What is IN.TUNE?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Study in UNMB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Get to know the city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How to apply?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Student’s impressions</a:t>
            </a:r>
          </a:p>
          <a:p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3F89E21-9B7B-00AB-14A1-9276598D46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7" r="15896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3382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C8D9-0088-4FFE-B4C6-453FB5A7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What is IN.TUNE?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33B8DD4-0140-A15A-0E13-B8710D7588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8" r="25372" b="-1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966E3-8D52-43BB-8C1A-C17D66CC3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The only European Alliance in music and arts, whose aim is to develop and assure the inter-institutional cooperation for promoting: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Education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Research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Innovation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Societal engagement</a:t>
            </a:r>
          </a:p>
        </p:txBody>
      </p:sp>
    </p:spTree>
    <p:extLst>
      <p:ext uri="{BB962C8B-B14F-4D97-AF65-F5344CB8AC3E}">
        <p14:creationId xmlns:p14="http://schemas.microsoft.com/office/powerpoint/2010/main" val="359081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8C8D9-0088-4FFE-B4C6-453FB5A7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765" y="202949"/>
            <a:ext cx="4540497" cy="914399"/>
          </a:xfrm>
        </p:spPr>
        <p:txBody>
          <a:bodyPr>
            <a:normAutofit/>
          </a:bodyPr>
          <a:lstStyle/>
          <a:p>
            <a:r>
              <a:rPr lang="en-US" b="1" dirty="0">
                <a:latin typeface="Myriad Pro" pitchFamily="34" charset="0"/>
              </a:rPr>
              <a:t>Who is IN.TUNE?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243AD5F-936B-BBFE-03CA-83CA04F708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r="6686"/>
          <a:stretch>
            <a:fillRect/>
          </a:stretch>
        </p:blipFill>
        <p:spPr>
          <a:xfrm>
            <a:off x="4341961" y="947169"/>
            <a:ext cx="7407215" cy="5551398"/>
          </a:xfrm>
        </p:spPr>
      </p:pic>
      <p:pic>
        <p:nvPicPr>
          <p:cNvPr id="9" name="Bilde 2">
            <a:extLst>
              <a:ext uri="{FF2B5EF4-FFF2-40B4-BE49-F238E27FC236}">
                <a16:creationId xmlns:a16="http://schemas.microsoft.com/office/drawing/2014/main" id="{ADEC9DD2-21B6-5784-E7A8-B54715C5F2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85"/>
          <a:stretch/>
        </p:blipFill>
        <p:spPr>
          <a:xfrm>
            <a:off x="737294" y="1385977"/>
            <a:ext cx="3640175" cy="2250262"/>
          </a:xfrm>
          <a:prstGeom prst="rect">
            <a:avLst/>
          </a:prstGeom>
        </p:spPr>
      </p:pic>
      <p:pic>
        <p:nvPicPr>
          <p:cNvPr id="10" name="Bilde 3">
            <a:extLst>
              <a:ext uri="{FF2B5EF4-FFF2-40B4-BE49-F238E27FC236}">
                <a16:creationId xmlns:a16="http://schemas.microsoft.com/office/drawing/2014/main" id="{E625CD57-8602-A7B1-08F6-C033ED874A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r="246"/>
          <a:stretch/>
        </p:blipFill>
        <p:spPr>
          <a:xfrm>
            <a:off x="678613" y="3719632"/>
            <a:ext cx="4267198" cy="2671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CBA2A3-3CBC-FE99-4C95-1574FC3321E0}"/>
              </a:ext>
            </a:extLst>
          </p:cNvPr>
          <p:cNvSpPr txBox="1"/>
          <p:nvPr/>
        </p:nvSpPr>
        <p:spPr>
          <a:xfrm rot="19860750">
            <a:off x="4336210" y="1420483"/>
            <a:ext cx="5009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Myriad Pro"/>
              </a:rPr>
              <a:t>18 Associated Partners</a:t>
            </a:r>
          </a:p>
        </p:txBody>
      </p:sp>
    </p:spTree>
    <p:extLst>
      <p:ext uri="{BB962C8B-B14F-4D97-AF65-F5344CB8AC3E}">
        <p14:creationId xmlns:p14="http://schemas.microsoft.com/office/powerpoint/2010/main" val="141007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ABC94E-9706-19DE-A232-6A770E4FD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403A-DB32-49F2-ABFB-9975FBCC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Study in UNMB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B41F9-9654-99E1-1882-DC99DB7D9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6102" y="2405899"/>
            <a:ext cx="6185043" cy="52226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National University of Music Bucharest comprises </a:t>
            </a:r>
            <a:r>
              <a:rPr lang="en-US" sz="2000" b="1" dirty="0"/>
              <a:t>two faculties</a:t>
            </a:r>
            <a:r>
              <a:rPr lang="en-US" sz="2000" dirty="0"/>
              <a:t>, one dedicated to instrumental and vocal music performance, and the other to music theory.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addition, </a:t>
            </a:r>
            <a:r>
              <a:rPr lang="en-US" sz="2000" b="1" dirty="0"/>
              <a:t>five specialized centers </a:t>
            </a:r>
            <a:r>
              <a:rPr lang="en-US" sz="2000" dirty="0"/>
              <a:t>explore areas such as </a:t>
            </a:r>
            <a:r>
              <a:rPr lang="en-US" sz="2000" b="1" dirty="0"/>
              <a:t>early music</a:t>
            </a:r>
            <a:r>
              <a:rPr lang="en-US" sz="2000" dirty="0"/>
              <a:t>, </a:t>
            </a:r>
            <a:r>
              <a:rPr lang="en-US" sz="2000" b="1" dirty="0"/>
              <a:t>electronic and multimedia music</a:t>
            </a:r>
            <a:r>
              <a:rPr lang="en-US" sz="2000" dirty="0"/>
              <a:t>, </a:t>
            </a:r>
            <a:r>
              <a:rPr lang="en-US" sz="2000" b="1" dirty="0"/>
              <a:t>scientific and artistic research</a:t>
            </a:r>
            <a:r>
              <a:rPr lang="en-US" sz="2000" dirty="0"/>
              <a:t>, and </a:t>
            </a:r>
            <a:r>
              <a:rPr lang="en-US" sz="2000" b="1" dirty="0"/>
              <a:t>music information</a:t>
            </a:r>
            <a:r>
              <a:rPr lang="en-US" sz="2000" dirty="0"/>
              <a:t>, with one center dedicated to the study of 19th-century music.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b="1" dirty="0"/>
              <a:t>five performance halls </a:t>
            </a:r>
            <a:r>
              <a:rPr lang="en-US" sz="2000" dirty="0"/>
              <a:t>are multifunctional spaces where symphony concerts, chamber music recitals, opera performances, theater, film screenings, as well as workshops and symposiums can be organized. 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sign&#10;&#10;AI-generated content may be incorrect.">
            <a:extLst>
              <a:ext uri="{FF2B5EF4-FFF2-40B4-BE49-F238E27FC236}">
                <a16:creationId xmlns:a16="http://schemas.microsoft.com/office/drawing/2014/main" id="{844147A5-A12B-A1AF-C752-3CF9631EE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76" y="581892"/>
            <a:ext cx="4197926" cy="25187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15C2B96-DD73-58ED-0293-33D3EBD338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 r="6952"/>
          <a:stretch>
            <a:fillRect/>
          </a:stretch>
        </p:blipFill>
        <p:spPr>
          <a:xfrm>
            <a:off x="7686687" y="3707894"/>
            <a:ext cx="3189040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44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482802-7CF4-B5EF-849C-04554E0A1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2A026FC-E3A8-0AA6-A20F-76927E293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90C70-40FF-3E1B-17F0-96BB88093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Study in UNMB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C6EB33-AF82-3231-AE0B-FECD6AFE2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17702C0-A05C-2523-C81D-E675AC13C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C2B61D-10FC-74DA-5B23-29B675CF4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00E05AC-4F4E-0076-2F17-290E82CB4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0A22D-F65E-B31F-194E-5C21EDAB3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240" y="3039507"/>
            <a:ext cx="6179906" cy="45890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b="1" dirty="0"/>
              <a:t>UNMB library </a:t>
            </a:r>
            <a:r>
              <a:rPr lang="en-US" sz="2000" dirty="0"/>
              <a:t>also supports students, containing an impressive collection of teaching materials, books, scores, and manuscripts, while the media library offers an impressive number of audio and video recordings.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For a long time, UNMB has been facilitating students' access to </a:t>
            </a:r>
            <a:r>
              <a:rPr lang="en-US" sz="2000" b="1" dirty="0"/>
              <a:t>internships</a:t>
            </a:r>
            <a:r>
              <a:rPr lang="en-US" sz="2000" dirty="0"/>
              <a:t>, partnerships with renowned institutions in Romania and abroad, as well as projects dedicated to performance, creation, or research.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Very recently, UNMB launched </a:t>
            </a:r>
            <a:r>
              <a:rPr lang="en-US" sz="2000" b="1" dirty="0"/>
              <a:t>Musical Jobs</a:t>
            </a:r>
            <a:r>
              <a:rPr lang="en-US" sz="2000" dirty="0"/>
              <a:t>, the first and only Romanian platform dedicated to jobs and other opportunities in the field of music, which has already received positive feedback from students, graduates, and employers.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Take a look yourself:  </a:t>
            </a:r>
            <a:r>
              <a:rPr lang="en-US" sz="2000" dirty="0">
                <a:hlinkClick r:id="rId2"/>
              </a:rPr>
              <a:t>https://www.unmb.ro/en/campus/virtual-tour/</a:t>
            </a: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346F15-1183-6804-5EBA-8B6B8158E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DE8C85-49BD-C941-08F1-64C8F4EAB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sign&#10;&#10;AI-generated content may be incorrect.">
            <a:extLst>
              <a:ext uri="{FF2B5EF4-FFF2-40B4-BE49-F238E27FC236}">
                <a16:creationId xmlns:a16="http://schemas.microsoft.com/office/drawing/2014/main" id="{EFAED7EF-C418-259D-E2F2-E9608B2C5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76" y="581892"/>
            <a:ext cx="4197926" cy="25187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98C3A4B-3D57-FC22-37C5-D468F1177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C860399-0168-EFB9-D9DD-22D931D88E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 r="6952"/>
          <a:stretch>
            <a:fillRect/>
          </a:stretch>
        </p:blipFill>
        <p:spPr>
          <a:xfrm>
            <a:off x="7686687" y="3707894"/>
            <a:ext cx="3189040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19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4E546E-B850-B4C0-EC92-F6298ACC5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719D8-D59A-9924-7489-7FC2A77C7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UNMB going Digital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4460D-47D9-8CDF-2738-16D28F6CA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8" y="2840428"/>
            <a:ext cx="6258967" cy="4017572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Granted over 2 million euros from EU Commission for its digital improvement, UNMB has now a great infrastructure</a:t>
            </a:r>
            <a:r>
              <a:rPr lang="ro-RO" sz="2000" dirty="0"/>
              <a:t>,</a:t>
            </a:r>
            <a:r>
              <a:rPr lang="en-US" sz="2000" dirty="0"/>
              <a:t> with the latest-generation equipment.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High-speed internet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Two </a:t>
            </a:r>
            <a:r>
              <a:rPr lang="en-US" sz="2000" b="1" dirty="0"/>
              <a:t>computer rooms </a:t>
            </a:r>
            <a:r>
              <a:rPr lang="en-US" sz="2000" dirty="0"/>
              <a:t>(Windows and Apple) dedicated to teaching music production and technical editing, synthesizers, sound modules, Disklavier, etc.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Modern equipment for the main concert halls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Recording studios </a:t>
            </a:r>
            <a:r>
              <a:rPr lang="en-US" sz="2000" dirty="0"/>
              <a:t>with excellent conditions for modern and experimental approaches in the field of electronic and electroacoustic music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Various interdisciplinary projects involving new technologies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MVTP low latency – system</a:t>
            </a:r>
            <a:r>
              <a:rPr lang="en-US" sz="2000" dirty="0"/>
              <a:t>, purchased, tested and launched within the IN.TUNE Alliance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sign&#10;&#10;AI-generated content may be incorrect.">
            <a:extLst>
              <a:ext uri="{FF2B5EF4-FFF2-40B4-BE49-F238E27FC236}">
                <a16:creationId xmlns:a16="http://schemas.microsoft.com/office/drawing/2014/main" id="{D7666172-EEBC-EF7C-7E40-DF91B0964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" r="4" b="4"/>
          <a:stretch>
            <a:fillRect/>
          </a:stretch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9F58AC2-9070-2C82-1F4F-A09604AB44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5" r="1" b="5943"/>
          <a:stretch>
            <a:fillRect/>
          </a:stretch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36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307771-1D41-0299-62EC-E2491B82E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8643C9C-402B-9609-0A80-70CEF13F8A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7" r="-2" b="16476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4B5D56-A211-0DC2-3820-A7C8A4D11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3" r="-2" b="-2"/>
          <a:stretch>
            <a:fillRect/>
          </a:stretch>
        </p:blipFill>
        <p:spPr>
          <a:xfrm>
            <a:off x="491898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556417-4AB5-3EE5-EBD3-611B58F9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Get to know the city - Bucharest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20739-8D84-BBBC-B466-CB14EABAE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5209" y="2304288"/>
            <a:ext cx="5347699" cy="4250623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b="1" dirty="0"/>
              <a:t>Bucharest</a:t>
            </a:r>
            <a:r>
              <a:rPr lang="en-US" sz="2200" dirty="0"/>
              <a:t> is a city that really lives through culture and music</a:t>
            </a:r>
            <a:r>
              <a:rPr lang="en-US" sz="2200" b="1" dirty="0"/>
              <a:t>.</a:t>
            </a:r>
            <a:r>
              <a:rPr lang="en-US" sz="2200" dirty="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It is a place where classical traditions, contemporary creativity, and everyday student life naturally overlap.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Hosts the most important musical institutions in Romania, such as the </a:t>
            </a:r>
            <a:r>
              <a:rPr lang="en-US" sz="2200" b="1" dirty="0"/>
              <a:t>Romanian Athenaeum</a:t>
            </a:r>
            <a:r>
              <a:rPr lang="en-US" sz="2200" dirty="0"/>
              <a:t>, the </a:t>
            </a:r>
            <a:r>
              <a:rPr lang="en-US" sz="2200" b="1" dirty="0"/>
              <a:t>National Opera House</a:t>
            </a:r>
            <a:r>
              <a:rPr lang="en-US" sz="2200" dirty="0"/>
              <a:t>, and the </a:t>
            </a:r>
            <a:r>
              <a:rPr lang="en-US" sz="2200" b="1" dirty="0"/>
              <a:t>Radio Concert Hall</a:t>
            </a:r>
            <a:r>
              <a:rPr lang="en-US" sz="2200" dirty="0"/>
              <a:t>, as well as museums and cultural hubs.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b="1" dirty="0"/>
              <a:t>Vivid artistic life</a:t>
            </a:r>
            <a:r>
              <a:rPr lang="en-US" sz="2200" dirty="0"/>
              <a:t>: concerts, opera and ballet productions, jazz clubs, rock shows, experimental venues, museums, and festivals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b="1" dirty="0"/>
              <a:t>UNMB student card </a:t>
            </a:r>
            <a:r>
              <a:rPr lang="en-US" sz="2200" dirty="0"/>
              <a:t>allows </a:t>
            </a:r>
            <a:r>
              <a:rPr lang="en-US" sz="2200" b="1" dirty="0"/>
              <a:t>free access </a:t>
            </a:r>
            <a:r>
              <a:rPr lang="en-US" sz="2200" dirty="0"/>
              <a:t>to most concerts at the Romanian Athenaeum or the Radio Concert Hall.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84626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C61517-03EC-C755-D45A-AB8DF3ED6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633D240C-2220-494F-90F6-2A8A57C05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5C8C2-90CB-1A5A-CA3A-5B9B64268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952" y="1078992"/>
            <a:ext cx="6272784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George Enescu </a:t>
            </a:r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International Festival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77A480-631A-15BF-567B-80A2FC617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3" b="4"/>
          <a:stretch>
            <a:fillRect/>
          </a:stretch>
        </p:blipFill>
        <p:spPr>
          <a:xfrm>
            <a:off x="-6" y="21"/>
            <a:ext cx="4711516" cy="293456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82F8B5D5-EDD3-466C-9CFA-C8A8B1C7F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0840" y="361188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FC6858B-B383-4FB7-AAFA-9CBB9215D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095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5D3A6B9-C9A7-F14C-4A6D-2FF97F595F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r="4993" b="-3"/>
          <a:stretch>
            <a:fillRect/>
          </a:stretch>
        </p:blipFill>
        <p:spPr>
          <a:xfrm>
            <a:off x="26" y="3172569"/>
            <a:ext cx="4711515" cy="36854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6FC0D-BCB6-25FE-F6F8-2FEA70380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0952" y="2934587"/>
            <a:ext cx="6272784" cy="324675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One of the most important classical music festivals in Europe, taking place every two years,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World-class orchestras, conductors, soloists, and composers.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For students, an incredible opportunity to hear top-level performances, discover new repertoire, and feel part of an international musical community.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461217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5929160-A208-41F8-B44E-36962A52E920}">
  <we:reference id="wa200003220" version="1.0.0.0" store="en-US" storeType="OMEX"/>
  <we:alternateReferences>
    <we:reference id="WA200003220" version="1.0.0.0" store="WA20000322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932</Words>
  <Application>Microsoft Office PowerPoint</Application>
  <PresentationFormat>Widescreen</PresentationFormat>
  <Paragraphs>82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Myriad Pro</vt:lpstr>
      <vt:lpstr>Segoe UI</vt:lpstr>
      <vt:lpstr>Office Theme</vt:lpstr>
      <vt:lpstr>Custom Design</vt:lpstr>
      <vt:lpstr>1_Custom Design</vt:lpstr>
      <vt:lpstr>2_Custom Design</vt:lpstr>
      <vt:lpstr>UNMB – Virtual Open Day for Incoming Students</vt:lpstr>
      <vt:lpstr>Content</vt:lpstr>
      <vt:lpstr>What is IN.TUNE?</vt:lpstr>
      <vt:lpstr>Who is IN.TUNE?</vt:lpstr>
      <vt:lpstr>Study in UNMB</vt:lpstr>
      <vt:lpstr>Study in UNMB</vt:lpstr>
      <vt:lpstr>UNMB going Digital</vt:lpstr>
      <vt:lpstr>Get to know the city - Bucharest</vt:lpstr>
      <vt:lpstr>George Enescu International Festival</vt:lpstr>
      <vt:lpstr>How to apply for an ERASMUS+ study place?</vt:lpstr>
      <vt:lpstr>Check more about…</vt:lpstr>
      <vt:lpstr>Students’ impressions</vt:lpstr>
      <vt:lpstr>  Let’s stay in touch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subs</dc:creator>
  <cp:lastModifiedBy>Angela Sindeli</cp:lastModifiedBy>
  <cp:revision>37</cp:revision>
  <dcterms:created xsi:type="dcterms:W3CDTF">2019-09-14T11:54:49Z</dcterms:created>
  <dcterms:modified xsi:type="dcterms:W3CDTF">2026-01-22T11:57:58Z</dcterms:modified>
</cp:coreProperties>
</file>